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sldIdLst>
    <p:sldId id="266" r:id="rId2"/>
    <p:sldId id="267" r:id="rId3"/>
    <p:sldId id="268" r:id="rId4"/>
    <p:sldId id="271" r:id="rId5"/>
    <p:sldId id="269" r:id="rId6"/>
    <p:sldId id="318" r:id="rId7"/>
    <p:sldId id="256" r:id="rId8"/>
    <p:sldId id="257" r:id="rId9"/>
    <p:sldId id="258" r:id="rId10"/>
    <p:sldId id="259" r:id="rId11"/>
    <p:sldId id="260" r:id="rId12"/>
    <p:sldId id="263" r:id="rId13"/>
    <p:sldId id="264" r:id="rId14"/>
    <p:sldId id="265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329" r:id="rId29"/>
    <p:sldId id="330" r:id="rId30"/>
    <p:sldId id="331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0" r:id="rId52"/>
    <p:sldId id="311" r:id="rId53"/>
    <p:sldId id="312" r:id="rId54"/>
    <p:sldId id="313" r:id="rId55"/>
    <p:sldId id="314" r:id="rId56"/>
    <p:sldId id="408" r:id="rId57"/>
    <p:sldId id="407" r:id="rId58"/>
    <p:sldId id="404" r:id="rId59"/>
    <p:sldId id="403" r:id="rId60"/>
    <p:sldId id="315" r:id="rId61"/>
    <p:sldId id="308" r:id="rId62"/>
    <p:sldId id="309" r:id="rId63"/>
    <p:sldId id="316" r:id="rId64"/>
    <p:sldId id="406" r:id="rId65"/>
    <p:sldId id="317" r:id="rId66"/>
    <p:sldId id="405" r:id="rId67"/>
    <p:sldId id="321" r:id="rId68"/>
    <p:sldId id="322" r:id="rId69"/>
    <p:sldId id="324" r:id="rId70"/>
    <p:sldId id="325" r:id="rId71"/>
    <p:sldId id="326" r:id="rId72"/>
    <p:sldId id="327" r:id="rId73"/>
    <p:sldId id="332" r:id="rId74"/>
    <p:sldId id="336" r:id="rId75"/>
    <p:sldId id="337" r:id="rId76"/>
    <p:sldId id="333" r:id="rId77"/>
    <p:sldId id="338" r:id="rId78"/>
    <p:sldId id="334" r:id="rId79"/>
    <p:sldId id="335" r:id="rId80"/>
    <p:sldId id="339" r:id="rId81"/>
    <p:sldId id="340" r:id="rId82"/>
    <p:sldId id="342" r:id="rId83"/>
    <p:sldId id="341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1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  <p:sldId id="384" r:id="rId121"/>
    <p:sldId id="381" r:id="rId122"/>
    <p:sldId id="382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62" y="78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D391D-29B4-452B-AB5F-B934450C1548}" type="datetimeFigureOut">
              <a:rPr lang="en-US" smtClean="0"/>
              <a:pPr/>
              <a:t>4/23/2024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A4C7-429E-42CD-B901-D8135CD9600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A4C7-429E-42CD-B901-D8135CD9600E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9A4C7-429E-42CD-B901-D8135CD9600E}" type="slidenum">
              <a:rPr lang="en-IN" smtClean="0"/>
              <a:pPr/>
              <a:t>132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C1C6-4C6D-4C44-ADEB-B22F016E167E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60A1-04D8-44FE-905A-A3217CD08E2B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EC57-95DC-4184-8F83-64CC806EB169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4849-62C0-46D7-8281-4380DD4595A2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81B1-DBF2-4B0A-B487-33206C83B7EB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FF12-A866-46D8-A249-6265A6AF1BC5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9A90-1BC0-4BAB-AA0C-53B38A7176B6}" type="datetime5">
              <a:rPr lang="en-US" smtClean="0"/>
              <a:t>23-Apr-24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2728-B5FA-49D1-943F-FB1DD37ED49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C675-F5E3-4B6B-9D07-1FB77EB88673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68AD-EC7A-427D-AEA4-A65E8D0EDEC5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8DF6-041A-4823-BA6C-A49A509999C4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4u.com/magnetic-field/" TargetMode="External"/><Relationship Id="rId2" Type="http://schemas.openxmlformats.org/officeDocument/2006/relationships/hyperlink" Target="https://www.electrical4u.com/what-is-electric-fiel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0" y="2130426"/>
            <a:ext cx="9991249" cy="1679574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BASIC ELECTRICAL &amp; ELECTRONICS ENGINEERING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C3DD-5124-404A-A051-83EF46DE713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18" y="1233489"/>
            <a:ext cx="1013751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BA9-1621-44D0-9EF3-3971D3C220D8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AD36CD-DA15-CE18-E715-2FB1A5E5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457200"/>
            <a:ext cx="9761885" cy="525723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C28B-8CC3-4BC8-A43B-B20DCE9F79CD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81000"/>
            <a:ext cx="93658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B28-FD46-4C5F-92AF-9B7B0EDB7F9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7E6C37-4BCE-0764-37D5-E81C7EEF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533400"/>
            <a:ext cx="9788179" cy="4739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71329-7F43-406F-93FB-75A483EACE12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9722D-4A0C-758D-F95F-468D7A12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457200"/>
            <a:ext cx="10140227" cy="55249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D35-09B6-4F1D-AB7E-B11C7D9C05F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2B77C-DECA-9D46-92AA-F6ED2BE1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57200"/>
            <a:ext cx="10282931" cy="52132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057-DDBB-4F53-9AAF-2A164B442C63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283DB-E1AB-8E3D-3275-92D97475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838200"/>
            <a:ext cx="10287000" cy="39503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1FD8-A186-4566-A182-6646CDB1B9A7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2BAB1-208E-8BD7-0216-4A18CE90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685800"/>
            <a:ext cx="9598869" cy="409462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4D85-7B90-400D-8440-9190941DCC1D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228600"/>
            <a:ext cx="104155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9BE2-71E3-4069-851B-6D2F89CB6CCF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B99532-67A5-851E-9B8D-3A47B531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09600"/>
            <a:ext cx="10273162" cy="34490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3AB-EB87-4690-85F7-49A6BD8CFE3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2E447-6063-AFEE-421F-286C78C24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28600"/>
            <a:ext cx="8096436" cy="60112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7BF7-5217-43FC-9789-2CA50036A79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5" y="1023939"/>
            <a:ext cx="10655082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62C9-86EC-4E64-AD0A-1806B637FB7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96DC07-3AC3-DE91-0608-3966B26E6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" y="609600"/>
            <a:ext cx="10783587" cy="526089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8154-6BE1-482C-99EC-F1AE0EDAA68F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38348-3F64-820B-D3EE-9747DFDB0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685800"/>
            <a:ext cx="9540752" cy="38054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E8BE-8272-4E49-83DD-0BC67694F05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533400"/>
            <a:ext cx="83801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D1D-BB86-428F-BCA0-0248C6ECB51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980DF-CC37-E63B-CDB0-0B898650B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533400"/>
            <a:ext cx="8566911" cy="420673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43E2-3AA7-43C8-AED3-A7837AC12CC0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83A14-4622-E6B5-408E-BA842370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304800"/>
            <a:ext cx="9288208" cy="54064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5795-6C97-42CC-AAC0-FFDFF9CD776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381000"/>
            <a:ext cx="922522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E9A7-0E11-44EC-9B8F-626CB8888D8B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304800"/>
            <a:ext cx="8001000" cy="55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F470-1BD6-459E-B9D3-B5A1ACA099A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F01AB-402E-0BAB-8E33-E8D63361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457200"/>
            <a:ext cx="7952734" cy="401064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08BC-6C30-4EA3-8894-F13E1976596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6A5D7-B0B0-19B6-9F0C-8F8E79FF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304800"/>
            <a:ext cx="9312390" cy="55244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8EBA-37E7-42A2-AFF9-E8963FE173B7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67C84-6126-E36D-F49A-1CC32CEB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33400"/>
            <a:ext cx="9663376" cy="5257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9BD-B029-4E2E-83E2-8806E704745E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0"/>
            <a:ext cx="9721215" cy="1066800"/>
          </a:xfrm>
        </p:spPr>
        <p:txBody>
          <a:bodyPr/>
          <a:lstStyle/>
          <a:p>
            <a:pPr algn="l"/>
            <a:r>
              <a:rPr lang="en-IN" u="sng" dirty="0"/>
              <a:t>CHARGE: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990601"/>
            <a:ext cx="10058399" cy="5105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All materials </a:t>
            </a:r>
            <a:r>
              <a:rPr lang="en-IN" dirty="0"/>
              <a:t>are made up of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one or more elements</a:t>
            </a:r>
            <a:r>
              <a:rPr lang="en-IN" dirty="0"/>
              <a:t>.</a:t>
            </a:r>
          </a:p>
          <a:p>
            <a:pPr algn="just"/>
            <a:r>
              <a:rPr lang="en-IN" dirty="0">
                <a:solidFill>
                  <a:srgbClr val="00B050"/>
                </a:solidFill>
              </a:rPr>
              <a:t>An element </a:t>
            </a:r>
            <a:r>
              <a:rPr lang="en-IN" dirty="0"/>
              <a:t>is a substance composed entirely of </a:t>
            </a:r>
            <a:r>
              <a:rPr lang="en-IN" dirty="0">
                <a:solidFill>
                  <a:srgbClr val="00B050"/>
                </a:solidFill>
              </a:rPr>
              <a:t>atoms of the same kind.</a:t>
            </a:r>
          </a:p>
          <a:p>
            <a:pPr algn="just"/>
            <a:r>
              <a:rPr lang="en-IN" dirty="0"/>
              <a:t>An </a:t>
            </a:r>
            <a:r>
              <a:rPr lang="en-IN" dirty="0">
                <a:solidFill>
                  <a:srgbClr val="7030A0"/>
                </a:solidFill>
              </a:rPr>
              <a:t>atom</a:t>
            </a:r>
            <a:r>
              <a:rPr lang="en-IN" dirty="0"/>
              <a:t> consists of a massive core (</a:t>
            </a:r>
            <a:r>
              <a:rPr lang="en-IN" dirty="0">
                <a:solidFill>
                  <a:srgbClr val="7030A0"/>
                </a:solidFill>
              </a:rPr>
              <a:t>nucleus</a:t>
            </a:r>
            <a:r>
              <a:rPr lang="en-IN" dirty="0"/>
              <a:t>) carrying </a:t>
            </a:r>
            <a:r>
              <a:rPr lang="en-IN" dirty="0">
                <a:solidFill>
                  <a:srgbClr val="7030A0"/>
                </a:solidFill>
              </a:rPr>
              <a:t>protons </a:t>
            </a:r>
            <a:r>
              <a:rPr lang="en-IN" dirty="0"/>
              <a:t>and </a:t>
            </a:r>
            <a:r>
              <a:rPr lang="en-IN" dirty="0">
                <a:solidFill>
                  <a:srgbClr val="7030A0"/>
                </a:solidFill>
              </a:rPr>
              <a:t>neutrons.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Electrons move around nucleus </a:t>
            </a:r>
            <a:r>
              <a:rPr lang="en-IN" dirty="0"/>
              <a:t>in orbits at distances that are large as compared to the size of the nucleus.</a:t>
            </a:r>
          </a:p>
          <a:p>
            <a:pPr algn="just"/>
            <a:r>
              <a:rPr lang="en-IN" dirty="0"/>
              <a:t>Each electron has a mass of                     kg and a negative charge,</a:t>
            </a:r>
          </a:p>
          <a:p>
            <a:pPr algn="just">
              <a:buNone/>
            </a:pPr>
            <a:r>
              <a:rPr lang="en-IN" dirty="0"/>
              <a:t>     – e, equal                       coulomb.</a:t>
            </a:r>
          </a:p>
          <a:p>
            <a:pPr algn="just"/>
            <a:r>
              <a:rPr lang="en-IN" dirty="0"/>
              <a:t>Each </a:t>
            </a:r>
            <a:r>
              <a:rPr lang="en-IN" dirty="0">
                <a:solidFill>
                  <a:srgbClr val="7030A0"/>
                </a:solidFill>
              </a:rPr>
              <a:t>proton</a:t>
            </a:r>
            <a:r>
              <a:rPr lang="en-IN" dirty="0"/>
              <a:t> carries a </a:t>
            </a:r>
            <a:r>
              <a:rPr lang="en-IN" dirty="0">
                <a:solidFill>
                  <a:srgbClr val="7030A0"/>
                </a:solidFill>
              </a:rPr>
              <a:t>positive charge</a:t>
            </a:r>
            <a:r>
              <a:rPr lang="en-IN" dirty="0"/>
              <a:t>, e, equal in magnitude to that of an electron.</a:t>
            </a:r>
          </a:p>
          <a:p>
            <a:pPr algn="just"/>
            <a:r>
              <a:rPr lang="en-IN" dirty="0"/>
              <a:t>A </a:t>
            </a:r>
            <a:r>
              <a:rPr lang="en-IN" dirty="0">
                <a:solidFill>
                  <a:srgbClr val="7030A0"/>
                </a:solidFill>
              </a:rPr>
              <a:t>neutron</a:t>
            </a:r>
            <a:r>
              <a:rPr lang="en-IN" dirty="0"/>
              <a:t> carries </a:t>
            </a:r>
            <a:r>
              <a:rPr lang="en-IN" dirty="0">
                <a:solidFill>
                  <a:srgbClr val="7030A0"/>
                </a:solidFill>
              </a:rPr>
              <a:t>no charge </a:t>
            </a:r>
            <a:r>
              <a:rPr lang="en-IN" dirty="0"/>
              <a:t>and its mass is almost same as that of a proton.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7275" y="3505200"/>
            <a:ext cx="1371599" cy="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4038600"/>
            <a:ext cx="15536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53-8AC1-4A24-B21C-076832B02052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Numerical Problems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C1C6-4C6D-4C44-ADEB-B22F016E167E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326191"/>
            <a:ext cx="9220200" cy="615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4746-0CEE-480E-9A04-215661FA7204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ED2E-F80D-4B30-BAF3-4F9AD71849C0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0"/>
            <a:ext cx="8763000" cy="41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572000"/>
            <a:ext cx="62149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533400"/>
            <a:ext cx="84201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762000"/>
            <a:ext cx="87249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52400"/>
            <a:ext cx="8458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990850"/>
            <a:ext cx="92773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685800"/>
            <a:ext cx="7829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533400"/>
            <a:ext cx="86010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6" y="228600"/>
            <a:ext cx="6705600" cy="242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2667000"/>
            <a:ext cx="7086600" cy="376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04800"/>
            <a:ext cx="9296400" cy="59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275" y="1905000"/>
            <a:ext cx="22669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6" y="533401"/>
            <a:ext cx="9737408" cy="5592764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Under </a:t>
            </a:r>
            <a:r>
              <a:rPr lang="en-IN" dirty="0">
                <a:solidFill>
                  <a:schemeClr val="accent2"/>
                </a:solidFill>
              </a:rPr>
              <a:t>normal conditions</a:t>
            </a:r>
            <a:r>
              <a:rPr lang="en-IN" dirty="0"/>
              <a:t>, an atom is supposed to be electrically neutral. </a:t>
            </a:r>
          </a:p>
          <a:p>
            <a:pPr algn="just">
              <a:buNone/>
            </a:pPr>
            <a:r>
              <a:rPr lang="en-IN" dirty="0"/>
              <a:t>    The </a:t>
            </a:r>
            <a:r>
              <a:rPr lang="en-IN" dirty="0">
                <a:solidFill>
                  <a:srgbClr val="C00000"/>
                </a:solidFill>
              </a:rPr>
              <a:t>total positive charge on protons </a:t>
            </a:r>
            <a:r>
              <a:rPr lang="en-IN" dirty="0"/>
              <a:t>is </a:t>
            </a:r>
            <a:r>
              <a:rPr lang="en-IN" dirty="0">
                <a:solidFill>
                  <a:srgbClr val="7030A0"/>
                </a:solidFill>
              </a:rPr>
              <a:t>equal</a:t>
            </a:r>
            <a:r>
              <a:rPr lang="en-IN" dirty="0"/>
              <a:t> to the </a:t>
            </a:r>
            <a:r>
              <a:rPr lang="en-IN" dirty="0">
                <a:solidFill>
                  <a:srgbClr val="C00000"/>
                </a:solidFill>
              </a:rPr>
              <a:t>total negative charge on electrons</a:t>
            </a:r>
            <a:r>
              <a:rPr lang="en-IN" dirty="0"/>
              <a:t>.</a:t>
            </a:r>
          </a:p>
          <a:p>
            <a:pPr algn="just">
              <a:buNone/>
            </a:pPr>
            <a:r>
              <a:rPr lang="en-IN" dirty="0"/>
              <a:t> </a:t>
            </a:r>
          </a:p>
          <a:p>
            <a:pPr algn="just"/>
            <a:r>
              <a:rPr lang="en-IN" dirty="0"/>
              <a:t>If an </a:t>
            </a:r>
            <a:r>
              <a:rPr lang="en-IN" dirty="0">
                <a:solidFill>
                  <a:srgbClr val="00B050"/>
                </a:solidFill>
              </a:rPr>
              <a:t>atom loses electron(s)</a:t>
            </a:r>
            <a:r>
              <a:rPr lang="en-IN" dirty="0"/>
              <a:t>, it becomes </a:t>
            </a:r>
            <a:r>
              <a:rPr lang="en-IN" dirty="0">
                <a:solidFill>
                  <a:srgbClr val="00B050"/>
                </a:solidFill>
              </a:rPr>
              <a:t>positively charged</a:t>
            </a:r>
            <a:r>
              <a:rPr lang="en-IN" dirty="0"/>
              <a:t>. On the other hand, if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an atom acquires excess electrons</a:t>
            </a:r>
            <a:r>
              <a:rPr lang="en-IN" dirty="0"/>
              <a:t>, it becomes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negatively charged</a:t>
            </a:r>
            <a:r>
              <a:rPr lang="en-IN" dirty="0"/>
              <a:t>. 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>
                <a:solidFill>
                  <a:srgbClr val="7030A0"/>
                </a:solidFill>
              </a:rPr>
              <a:t>The charge </a:t>
            </a:r>
            <a:r>
              <a:rPr lang="en-IN" dirty="0"/>
              <a:t>is considered as </a:t>
            </a:r>
            <a:r>
              <a:rPr lang="en-IN" dirty="0">
                <a:solidFill>
                  <a:srgbClr val="7030A0"/>
                </a:solidFill>
              </a:rPr>
              <a:t>the quantity of electricity</a:t>
            </a:r>
            <a:r>
              <a:rPr lang="en-IN" dirty="0"/>
              <a:t>. </a:t>
            </a:r>
          </a:p>
          <a:p>
            <a:pPr algn="just">
              <a:buNone/>
            </a:pPr>
            <a:r>
              <a:rPr lang="en-IN" dirty="0"/>
              <a:t>    The unit of charge is </a:t>
            </a:r>
            <a:r>
              <a:rPr lang="en-IN" dirty="0">
                <a:solidFill>
                  <a:srgbClr val="7030A0"/>
                </a:solidFill>
              </a:rPr>
              <a:t>coulomb (C)</a:t>
            </a:r>
            <a:r>
              <a:rPr lang="en-IN" dirty="0"/>
              <a:t>.</a:t>
            </a:r>
          </a:p>
          <a:p>
            <a:pPr algn="just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B58E-30A0-4DB3-AA99-BCF54A1B3C24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52400"/>
            <a:ext cx="6315075" cy="40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6475" y="4162425"/>
            <a:ext cx="4191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304800"/>
            <a:ext cx="7620000" cy="603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228600"/>
            <a:ext cx="6096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752600"/>
            <a:ext cx="68675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304800"/>
            <a:ext cx="8229600" cy="618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28600"/>
            <a:ext cx="9677400" cy="60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228600"/>
            <a:ext cx="8534400" cy="59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13" y="1143000"/>
            <a:ext cx="101891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-1"/>
            <a:ext cx="7924800" cy="28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2667000"/>
            <a:ext cx="56769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990600"/>
            <a:ext cx="6438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304800"/>
            <a:ext cx="73628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2590800"/>
            <a:ext cx="61531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381000"/>
            <a:ext cx="5762625" cy="588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79E9-D07F-4199-BBE0-CDD08D8C8DD6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0"/>
            <a:ext cx="9067800" cy="14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524000"/>
            <a:ext cx="6934200" cy="49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838200"/>
            <a:ext cx="9721215" cy="5287965"/>
          </a:xfrm>
        </p:spPr>
        <p:txBody>
          <a:bodyPr/>
          <a:lstStyle/>
          <a:p>
            <a:pPr algn="just"/>
            <a:r>
              <a:rPr lang="en-IN" dirty="0"/>
              <a:t>The atoms in a metal (such as Cu, Al, etc.) are packed together to form a solid.</a:t>
            </a:r>
          </a:p>
          <a:p>
            <a:pPr algn="just"/>
            <a:r>
              <a:rPr lang="en-IN" dirty="0"/>
              <a:t>In such a case, the loosely bound electron in the outermost orbit is free to move from one atom to the other throughout the solid. Such electrons are called free electrons.</a:t>
            </a:r>
          </a:p>
          <a:p>
            <a:pPr algn="just"/>
            <a:r>
              <a:rPr lang="en-IN" dirty="0"/>
              <a:t>When a </a:t>
            </a:r>
            <a:r>
              <a:rPr lang="en-IN" dirty="0">
                <a:solidFill>
                  <a:srgbClr val="C00000"/>
                </a:solidFill>
              </a:rPr>
              <a:t>free electron moves</a:t>
            </a:r>
            <a:r>
              <a:rPr lang="en-IN" dirty="0"/>
              <a:t>, it carries a negative charge with it. Hence, the </a:t>
            </a:r>
            <a:r>
              <a:rPr lang="en-IN" dirty="0">
                <a:solidFill>
                  <a:srgbClr val="C00000"/>
                </a:solidFill>
              </a:rPr>
              <a:t>free electrons </a:t>
            </a:r>
            <a:r>
              <a:rPr lang="en-IN" dirty="0"/>
              <a:t>in a metal work as </a:t>
            </a:r>
            <a:r>
              <a:rPr lang="en-IN" dirty="0">
                <a:solidFill>
                  <a:srgbClr val="C00000"/>
                </a:solidFill>
              </a:rPr>
              <a:t>charge carriers</a:t>
            </a:r>
            <a:r>
              <a:rPr lang="en-IN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04800"/>
            <a:ext cx="34475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CA8F-4F11-4C3C-8442-BFEBEF89ABB7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0"/>
            <a:ext cx="10042209" cy="838200"/>
          </a:xfrm>
        </p:spPr>
        <p:txBody>
          <a:bodyPr>
            <a:normAutofit/>
          </a:bodyPr>
          <a:lstStyle/>
          <a:p>
            <a:pPr algn="l"/>
            <a:r>
              <a:rPr lang="en-IN" b="1" dirty="0">
                <a:solidFill>
                  <a:srgbClr val="7030A0"/>
                </a:solidFill>
              </a:rPr>
              <a:t>Drift Voltage: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6" y="990600"/>
            <a:ext cx="10287000" cy="99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2286000"/>
            <a:ext cx="8096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0C9C6-7963-4F71-B215-5F55CE0A0AB7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0"/>
            <a:ext cx="9721215" cy="838200"/>
          </a:xfrm>
        </p:spPr>
        <p:txBody>
          <a:bodyPr/>
          <a:lstStyle/>
          <a:p>
            <a:pPr algn="l"/>
            <a:r>
              <a:rPr lang="en-IN" b="1" dirty="0">
                <a:solidFill>
                  <a:srgbClr val="7030A0"/>
                </a:solidFill>
              </a:rPr>
              <a:t>Electric Current: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762000"/>
            <a:ext cx="9721215" cy="5364165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/>
              <a:t>Electric current is defined as rate of flow of positive charge.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r>
              <a:rPr lang="en-IN" dirty="0"/>
              <a:t>The unit of current is ampere (A)</a:t>
            </a:r>
            <a:endParaRPr lang="en-I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Types of Electric Current:</a:t>
            </a:r>
          </a:p>
          <a:p>
            <a:pPr>
              <a:buNone/>
            </a:pPr>
            <a:r>
              <a:rPr lang="en-IN" dirty="0"/>
              <a:t>1)Uni-directional current ( Current flow always remains in one direction only)</a:t>
            </a:r>
          </a:p>
          <a:p>
            <a:pPr>
              <a:buNone/>
            </a:pPr>
            <a:r>
              <a:rPr lang="en-IN" dirty="0"/>
              <a:t>2)Alternating Current (Current which keeps on reversing its direction continually)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1524000"/>
            <a:ext cx="1676400" cy="14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A245-48CF-4311-A6C2-2A087AF4AF7B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304800"/>
            <a:ext cx="7353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275" y="3429000"/>
            <a:ext cx="6400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A278-5FFB-4101-858F-12D3550B3628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762000"/>
            <a:ext cx="10020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3200400"/>
            <a:ext cx="2428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1475" y="3810000"/>
            <a:ext cx="1021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800" dirty="0"/>
              <a:t>The current density in a conductor is the </a:t>
            </a:r>
            <a:r>
              <a:rPr lang="en-IN" sz="2800" dirty="0">
                <a:solidFill>
                  <a:schemeClr val="tx2"/>
                </a:solidFill>
              </a:rPr>
              <a:t>current per unit area </a:t>
            </a:r>
            <a:r>
              <a:rPr lang="en-IN" sz="2800" dirty="0"/>
              <a:t>of the cross section of the conductor.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7675" y="4648200"/>
            <a:ext cx="127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5715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3D35-E927-4E99-A70D-1CDD1D625FB5}" type="datetime5">
              <a:rPr lang="en-US" smtClean="0"/>
              <a:t>23-Apr-24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Course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To expose to the field of electrical &amp; electronics engineering, laws and principles of electrical/electronic engineering and to acquire fundamental knowledge in the relevant field.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074A-ED1C-41A7-BABB-5CEF2C2A2776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0"/>
            <a:ext cx="9966008" cy="914400"/>
          </a:xfrm>
        </p:spPr>
        <p:txBody>
          <a:bodyPr/>
          <a:lstStyle/>
          <a:p>
            <a:pPr algn="l"/>
            <a:r>
              <a:rPr lang="en-IN" b="1" dirty="0">
                <a:solidFill>
                  <a:schemeClr val="tx2"/>
                </a:solidFill>
              </a:rPr>
              <a:t>VOLTAGE OR POTENTIAL: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5" y="1143000"/>
            <a:ext cx="1023383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514600"/>
            <a:ext cx="9972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4876800"/>
            <a:ext cx="6019800" cy="13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F422-0831-4177-AAC8-56897B6E4240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274638"/>
            <a:ext cx="9966008" cy="1143000"/>
          </a:xfrm>
        </p:spPr>
        <p:txBody>
          <a:bodyPr/>
          <a:lstStyle/>
          <a:p>
            <a:pPr algn="l"/>
            <a:r>
              <a:rPr lang="en-IN" b="1" dirty="0">
                <a:solidFill>
                  <a:srgbClr val="7030A0"/>
                </a:solidFill>
              </a:rPr>
              <a:t>POWER: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47800"/>
            <a:ext cx="10670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3875" y="5029201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/>
              <a:t>Horse power (hp) is also used as a unit of power [1 hp = 746 W].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6EDD-71E3-40D7-9253-9D567C5B5CD3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7030A0"/>
                </a:solidFill>
              </a:rPr>
              <a:t>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1219201"/>
            <a:ext cx="10042207" cy="4906964"/>
          </a:xfrm>
        </p:spPr>
        <p:txBody>
          <a:bodyPr>
            <a:normAutofit/>
          </a:bodyPr>
          <a:lstStyle/>
          <a:p>
            <a:r>
              <a:rPr lang="en-IN" dirty="0"/>
              <a:t>Energy is capacity of doing work.</a:t>
            </a:r>
          </a:p>
          <a:p>
            <a:pPr>
              <a:buNone/>
            </a:pPr>
            <a:r>
              <a:rPr lang="en-IN" dirty="0"/>
              <a:t>Energy = Work = Voltage *Charge = V * Q = V (It) = </a:t>
            </a:r>
            <a:r>
              <a:rPr lang="en-IN" dirty="0" err="1"/>
              <a:t>VIt</a:t>
            </a:r>
            <a:r>
              <a:rPr lang="en-IN" dirty="0"/>
              <a:t> = pt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  <a:p>
            <a:r>
              <a:rPr lang="en-IN" dirty="0"/>
              <a:t>Practical unit of electrical energy is kilowatt-hour(kWh).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2743200"/>
            <a:ext cx="8647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4495800"/>
            <a:ext cx="5486400" cy="60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0D0D-3754-4EA4-9E78-F93AA3BBDAE2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381000"/>
            <a:ext cx="100107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A6E4-4E3E-4FD3-9C01-3D9269A91DFD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81000"/>
            <a:ext cx="9953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4800600"/>
            <a:ext cx="10039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2BC-BE7C-407C-96BB-282A7554957C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990600"/>
            <a:ext cx="87460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08BE-6C01-4D7C-B6A3-7EBE5B988D19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solidFill>
                  <a:srgbClr val="7030A0"/>
                </a:solidFill>
              </a:rPr>
              <a:t>Types of Elements: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Active Elements (Element which supplies energy to a circuit)</a:t>
            </a:r>
          </a:p>
          <a:p>
            <a:pPr algn="just">
              <a:buNone/>
            </a:pPr>
            <a:endParaRPr lang="en-IN" dirty="0"/>
          </a:p>
          <a:p>
            <a:pPr algn="just"/>
            <a:r>
              <a:rPr lang="en-IN" dirty="0"/>
              <a:t>Passive Elements (Element which can only receive energy, which it can either dissipate, absorb or store it in an </a:t>
            </a:r>
            <a:r>
              <a:rPr lang="en-IN" dirty="0">
                <a:hlinkClick r:id="rId2"/>
              </a:rPr>
              <a:t>electric field</a:t>
            </a:r>
            <a:r>
              <a:rPr lang="en-IN" dirty="0"/>
              <a:t> or a </a:t>
            </a:r>
            <a:r>
              <a:rPr lang="en-IN" dirty="0">
                <a:hlinkClick r:id="rId3"/>
              </a:rPr>
              <a:t>magnetic field</a:t>
            </a:r>
            <a:r>
              <a:rPr lang="en-IN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B302-2E2C-4EC3-AF6B-1B8469D46F56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1371601"/>
            <a:ext cx="9721215" cy="4754564"/>
          </a:xfrm>
        </p:spPr>
        <p:txBody>
          <a:bodyPr/>
          <a:lstStyle/>
          <a:p>
            <a:r>
              <a:rPr lang="en-IN" dirty="0"/>
              <a:t>Voltage Source</a:t>
            </a:r>
          </a:p>
          <a:p>
            <a:r>
              <a:rPr lang="en-IN" dirty="0"/>
              <a:t>Current Source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2438399"/>
            <a:ext cx="5105400" cy="4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074-09F8-4DA5-B12C-75191AED758D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762000"/>
            <a:ext cx="90113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3505200"/>
            <a:ext cx="683639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353-96E5-42E8-8B0C-8F3EDD73261E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28600"/>
            <a:ext cx="8458200" cy="313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3429000"/>
            <a:ext cx="8382000" cy="30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5F44-1944-4DB2-B988-513445CB4604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Course Outcomes: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CO1: Extract electrical variables of AC &amp; DC circuits using fundamental laws. (Understand)</a:t>
            </a:r>
          </a:p>
          <a:p>
            <a:pPr algn="just"/>
            <a:r>
              <a:rPr lang="en-IN" dirty="0"/>
              <a:t>CO2: Understand the operation of electrical machines and measuring instruments. (Understand)</a:t>
            </a:r>
          </a:p>
          <a:p>
            <a:pPr algn="just"/>
            <a:r>
              <a:rPr lang="en-IN" dirty="0"/>
              <a:t>CO3: Classify various energy resources, safety measures and interpret electricity bill generation in electrical systems. (Understand)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5DD9-18AE-4411-8F84-6D03E06E6281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457200"/>
            <a:ext cx="9332371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34E6-6F38-43BD-B528-17C0CE662A3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71588"/>
            <a:ext cx="76009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4BB3-EDF8-42CA-86B7-949279A56BAD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A6CC5-4E4A-ADD2-BD7E-7294770C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57200"/>
            <a:ext cx="10229063" cy="54745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9A92-CE2F-4E7C-A154-6202E220396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2C87E-B39F-1B6D-A78D-C805FEAE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0590645" cy="64222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CC15-5DB9-4740-9E6F-9878FA5150F9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77A1B-1B74-EDB8-3AB3-B62C4523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304800"/>
            <a:ext cx="10405720" cy="59522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6E6C-18BD-4E1F-A6F8-2B7EAEA8D96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DFFB9-CB96-5147-ADDD-49C57AF5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457200"/>
            <a:ext cx="7414348" cy="555032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FDC-7F41-454D-B49B-C257483DC51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66404-1557-199F-976C-00FE0867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609600"/>
            <a:ext cx="7414265" cy="52511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B5D2-D0D9-4FFE-808F-1AAA4A9EB9A7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D4096-4491-CC0C-7218-D4061EEC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270412"/>
            <a:ext cx="9937906" cy="65875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C868-E600-4935-8475-CD0B6F2E2D06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EBC1F-4BB8-18CB-B29D-E9A3F349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533400"/>
            <a:ext cx="6898337" cy="52110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E0C1-3067-48AA-9774-5143DC6C6BC1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A7285-09C8-BD78-1D86-2E96D880B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914400"/>
            <a:ext cx="7615607" cy="452428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604F-8D46-42DA-9DAA-83B1C010DDC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PART A: BASIC ELECTRICAL ENGINEERING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00B4-7BD6-45D4-83A0-F8B2DCE0E7D6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D18C1-DEA8-B2C7-8263-567AA6AE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0482596" cy="50952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0C79-B23D-4D91-BA00-657869997AE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81000"/>
            <a:ext cx="9944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3124200"/>
            <a:ext cx="6553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1AC-1EDA-4CCD-A2F5-DFC1955DC8C0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2743200"/>
            <a:ext cx="6953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52400"/>
            <a:ext cx="3981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762000"/>
            <a:ext cx="3086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1295400"/>
            <a:ext cx="6858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3275" y="1295400"/>
            <a:ext cx="1466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" y="1600200"/>
            <a:ext cx="4838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275" y="2209800"/>
            <a:ext cx="1533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19275" y="2209800"/>
            <a:ext cx="493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ADBA-6422-4FD3-B095-EB545B3B53F4}" type="datetime5">
              <a:rPr lang="en-US" smtClean="0"/>
              <a:t>23-Apr-24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04800"/>
            <a:ext cx="281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600200"/>
            <a:ext cx="982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990600"/>
            <a:ext cx="429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" y="2209800"/>
            <a:ext cx="837339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" y="3962400"/>
            <a:ext cx="9115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5675" y="4343400"/>
            <a:ext cx="2495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045B-C2BF-4CA9-815B-890F0CAA0CDF}" type="datetime5">
              <a:rPr lang="en-US" smtClean="0"/>
              <a:t>23-Apr-24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762F44-DD62-E011-49C6-E5863855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990600"/>
            <a:ext cx="9428524" cy="46847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B3FD-8E59-411A-BC96-CE7CAEAAB174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304800"/>
            <a:ext cx="100824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2209800"/>
            <a:ext cx="579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F5AF4-7C94-AAC3-BF45-AA381AAE4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75" y="4953000"/>
            <a:ext cx="4282503" cy="13789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F90-9A4E-4B6B-8475-20977E5BD6F4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304800"/>
            <a:ext cx="5076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990600"/>
            <a:ext cx="7772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75" y="3657600"/>
            <a:ext cx="6324600" cy="12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" y="5153025"/>
            <a:ext cx="95154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BE1-F321-41A7-BC68-08AED46A342B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CC4A0-DF3B-AFE4-76CC-A2E1A151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676400"/>
            <a:ext cx="10252012" cy="2286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DE12-8640-439C-9B06-E496242D3FF2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04800"/>
            <a:ext cx="4438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295400"/>
            <a:ext cx="9630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763E-9366-4BF9-8B3A-327A9586E9B2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43000"/>
            <a:ext cx="1017956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0107-C0C2-4138-A13B-95221B7AC566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0"/>
            <a:ext cx="9721215" cy="762000"/>
          </a:xfrm>
        </p:spPr>
        <p:txBody>
          <a:bodyPr/>
          <a:lstStyle/>
          <a:p>
            <a:pPr algn="l"/>
            <a:r>
              <a:rPr lang="en-IN" b="1" dirty="0">
                <a:solidFill>
                  <a:srgbClr val="7030A0"/>
                </a:solidFill>
              </a:rPr>
              <a:t>UNIT-I :  DC &amp; AC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914401"/>
            <a:ext cx="9721215" cy="521176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IN" dirty="0">
                <a:solidFill>
                  <a:schemeClr val="accent6"/>
                </a:solidFill>
              </a:rPr>
              <a:t>DC Circuits: </a:t>
            </a:r>
            <a:r>
              <a:rPr lang="en-IN" dirty="0"/>
              <a:t>Electrical circuit elements (R, L and C), Ohm’s Law and its limitations, KVL, series, parallel, series-parallel circuits, Super Position theorem, Simple numerical problems.</a:t>
            </a:r>
          </a:p>
          <a:p>
            <a:pPr algn="just">
              <a:buNone/>
            </a:pPr>
            <a:endParaRPr lang="en-IN" dirty="0"/>
          </a:p>
          <a:p>
            <a:pPr algn="just">
              <a:buNone/>
            </a:pPr>
            <a:r>
              <a:rPr lang="en-IN" dirty="0">
                <a:solidFill>
                  <a:schemeClr val="accent6"/>
                </a:solidFill>
              </a:rPr>
              <a:t>AC Circuits: </a:t>
            </a:r>
            <a:r>
              <a:rPr lang="en-IN" dirty="0"/>
              <a:t>A.C. Fundamentals: Equation of AC Voltage and current, waveform, time-</a:t>
            </a:r>
            <a:r>
              <a:rPr lang="en-IN" dirty="0" err="1"/>
              <a:t>period,frequency</a:t>
            </a:r>
            <a:r>
              <a:rPr lang="en-IN" dirty="0"/>
              <a:t>, amplitude, phase, phase difference, average value, RMS value, form factor, peak factor, Voltage and current relationship with </a:t>
            </a:r>
            <a:r>
              <a:rPr lang="en-IN" dirty="0" err="1"/>
              <a:t>phasor</a:t>
            </a:r>
            <a:r>
              <a:rPr lang="en-IN" dirty="0"/>
              <a:t> diagrams in R, L, and C circuits, </a:t>
            </a:r>
            <a:r>
              <a:rPr lang="en-IN" dirty="0" err="1"/>
              <a:t>Conceptof</a:t>
            </a:r>
            <a:r>
              <a:rPr lang="en-IN" dirty="0"/>
              <a:t> Impedance, Active power, reactive power and apparent power, Concept of power factor (Simple Numerical problems).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FEE0-EDD5-46B9-AFB6-C1510E239E04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A0BF1-E354-D222-D6CF-F2AAEC47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20" y="1524000"/>
            <a:ext cx="10114079" cy="25200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DFDB-69E1-4590-98F8-F7C2028BBD6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57200"/>
            <a:ext cx="9286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1905000"/>
            <a:ext cx="3590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6527-DD1B-438D-A591-0E7236E17990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533400"/>
            <a:ext cx="97250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3581400"/>
            <a:ext cx="3267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3A7E-9FE3-4D39-AEE4-D9A0F7302649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28600"/>
            <a:ext cx="8229600" cy="295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352800"/>
            <a:ext cx="9982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675" y="4876800"/>
            <a:ext cx="3419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E1EB-8A54-4B3C-B2E4-5AF90886BA60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81000"/>
            <a:ext cx="9620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3276600"/>
            <a:ext cx="9544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D096-F76A-444A-A76F-B226C39D1847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295400"/>
            <a:ext cx="1013617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1DA9-1AD5-4070-A5D0-BD65CD83F08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DAC96-5533-8BAB-16A2-D1CB6A9F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3D5B4-3EAD-8C70-C80F-3FF69CFC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10F1B-88AB-0B63-F842-86669BCE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C8BED-36D1-18D7-50E7-7AC335EEE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7" y="2057400"/>
            <a:ext cx="10509538" cy="1781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B0B21-7DBB-8926-3A0A-0A99BF33CEF0}"/>
              </a:ext>
            </a:extLst>
          </p:cNvPr>
          <p:cNvSpPr txBox="1"/>
          <p:nvPr/>
        </p:nvSpPr>
        <p:spPr>
          <a:xfrm>
            <a:off x="1133475" y="7620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equivalent inductance of the network shown below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3238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0C823-D876-7AC6-A8E2-0095181C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72B19-D447-55B3-A313-8B930870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2C454-2F0D-2D02-C5CA-14340F9E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0EDCA-F876-7C97-F90E-EAD58DEA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42" y="972066"/>
            <a:ext cx="7513407" cy="2657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CB522-2DA4-534F-4122-8D3AAD78458A}"/>
              </a:ext>
            </a:extLst>
          </p:cNvPr>
          <p:cNvSpPr txBox="1"/>
          <p:nvPr/>
        </p:nvSpPr>
        <p:spPr>
          <a:xfrm>
            <a:off x="990617" y="533400"/>
            <a:ext cx="814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equivalent capacitance between terminals A &amp; B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92AE1-B6FC-2189-DDFF-F08B1D83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4" y="3465022"/>
            <a:ext cx="6565821" cy="26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79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18832-B3A9-813F-3777-B9C6A999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37F9A-043E-0C80-6ECE-73E5E6C1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AE949-88FA-FD65-32EC-8AAEBBE4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9B8A-DE84-7C8E-C656-CB518590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605" y="1594912"/>
            <a:ext cx="3552825" cy="3668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C476B-5E07-39DE-B50A-451F3908C56E}"/>
              </a:ext>
            </a:extLst>
          </p:cNvPr>
          <p:cNvSpPr txBox="1"/>
          <p:nvPr/>
        </p:nvSpPr>
        <p:spPr>
          <a:xfrm>
            <a:off x="1025761" y="671582"/>
            <a:ext cx="902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the power absorbed by each element in the circuit if X is a 13Ω resistor.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89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3DC8E-E008-EC75-1B34-EA2E651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BD7E46-B52F-925C-879E-50158E70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DDB6E-2012-1BAD-285D-5D7F3C64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EF47F14-1F33-3718-63CA-81F90316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676400"/>
            <a:ext cx="693828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752359-51A7-D8B0-A530-9526037E3A75}"/>
              </a:ext>
            </a:extLst>
          </p:cNvPr>
          <p:cNvSpPr txBox="1"/>
          <p:nvPr/>
        </p:nvSpPr>
        <p:spPr>
          <a:xfrm>
            <a:off x="990616" y="882649"/>
            <a:ext cx="7538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current delivered by the voltage source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2257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6"/>
                </a:solidFill>
              </a:rPr>
              <a:t>DC Circuits: </a:t>
            </a:r>
            <a:r>
              <a:rPr lang="en-IN" dirty="0"/>
              <a:t>Electrical circuit elements (R, L and C), Ohm’s Law and its limitations, KVL, series, parallel, series-parallel circuits, Super Position theorem, Simple numerical problems.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E6D9-E361-480C-A179-A0B894CB22B7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675" y="838200"/>
            <a:ext cx="975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/>
              <a:t>In circuit terminology, a loop is any closed path. 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/>
              <a:t>A mesh is a special loop, namely, the smallest loop one can have.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/>
              <a:t>In other words, a mesh is a loop that contains no other loops.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28600"/>
            <a:ext cx="3009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2362200"/>
            <a:ext cx="87439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6075" y="5181600"/>
            <a:ext cx="4114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900A-B649-462E-BE32-46092C096CE8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C2707-0682-BBF4-CC15-5C5954F4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04800"/>
            <a:ext cx="10429875" cy="206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D701AE-7805-C0A4-8871-8442B0A5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2438400"/>
            <a:ext cx="5928078" cy="397706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D10B-6945-44B3-933A-2E75B8AD4DEE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78D4F-56C8-BC13-A4FD-D870522A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47" y="719215"/>
            <a:ext cx="9092509" cy="46983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014F-4FAE-4B09-A1DD-F31B576E3537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304800"/>
            <a:ext cx="4876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95275" y="1143000"/>
            <a:ext cx="10506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400" dirty="0"/>
              <a:t>This theorem states that the </a:t>
            </a:r>
            <a:r>
              <a:rPr lang="en-IN" sz="2400" dirty="0">
                <a:solidFill>
                  <a:srgbClr val="7030A0"/>
                </a:solidFill>
              </a:rPr>
              <a:t>response</a:t>
            </a:r>
            <a:r>
              <a:rPr lang="en-IN" sz="2400" dirty="0"/>
              <a:t> in a linear circuit at any point due to </a:t>
            </a:r>
            <a:r>
              <a:rPr lang="en-IN" sz="2400" dirty="0">
                <a:solidFill>
                  <a:srgbClr val="7030A0"/>
                </a:solidFill>
              </a:rPr>
              <a:t>multiple sources </a:t>
            </a:r>
            <a:r>
              <a:rPr lang="en-IN" sz="2400" dirty="0"/>
              <a:t>can be calculated by </a:t>
            </a:r>
            <a:r>
              <a:rPr lang="en-IN" sz="2400" dirty="0">
                <a:solidFill>
                  <a:srgbClr val="7030A0"/>
                </a:solidFill>
              </a:rPr>
              <a:t>summing the effects of each source </a:t>
            </a:r>
            <a:r>
              <a:rPr lang="en-IN" sz="2400" dirty="0"/>
              <a:t>considered separately, </a:t>
            </a:r>
            <a:r>
              <a:rPr lang="en-IN" sz="2400" dirty="0">
                <a:solidFill>
                  <a:srgbClr val="7030A0"/>
                </a:solidFill>
              </a:rPr>
              <a:t>all other sources being made inoperative </a:t>
            </a:r>
            <a:r>
              <a:rPr lang="en-IN" sz="2400" dirty="0"/>
              <a:t>(or turned OFF). </a:t>
            </a:r>
          </a:p>
          <a:p>
            <a:pPr algn="just"/>
            <a:endParaRPr lang="en-IN" sz="2400" dirty="0"/>
          </a:p>
          <a:p>
            <a:pPr algn="just">
              <a:buFont typeface="Wingdings" pitchFamily="2" charset="2"/>
              <a:buChar char="Ø"/>
            </a:pPr>
            <a:r>
              <a:rPr lang="en-IN" sz="2400" dirty="0"/>
              <a:t>The theorem is applicable only to a linear network (containing independent and/or dependent sources).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3429000"/>
            <a:ext cx="72009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C84C-4C24-4319-A661-97D20D41C47F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2EC1E-5952-D13A-B86F-BE0F4D43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D2F97-8D5A-533B-5728-F13311D9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B6BA3-DF29-5F86-8A54-AAB17CCF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2050" name="Picture 2" descr="homework - Circuit mesh analysis with 2 voltage sources - Electrical  Engineering Stack Exchange">
            <a:extLst>
              <a:ext uri="{FF2B5EF4-FFF2-40B4-BE49-F238E27FC236}">
                <a16:creationId xmlns:a16="http://schemas.microsoft.com/office/drawing/2014/main" id="{7EB69904-4B1D-CB4A-5D4D-C3545D18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938213"/>
            <a:ext cx="84867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37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0"/>
            <a:ext cx="7772400" cy="335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733800"/>
            <a:ext cx="95916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1371600"/>
            <a:ext cx="5905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F612-8AE5-4E8E-861C-97F433F4209C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CE212-FDE9-5CD8-0D81-9982D2CC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6D58-80DA-42EB-9449-CDE98DB35CBB}" type="datetime5">
              <a:rPr lang="en-US" smtClean="0"/>
              <a:t>23-Apr-24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B90B5-4D76-0F8F-C358-B5244920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F694D-1CFB-F8A4-0610-EAF31596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5C0BF-BBED-77FC-1FB2-F96CA263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54" y="2286000"/>
            <a:ext cx="7775241" cy="275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07157-6E32-484C-C529-2B02E7EB58B2}"/>
              </a:ext>
            </a:extLst>
          </p:cNvPr>
          <p:cNvSpPr txBox="1"/>
          <p:nvPr/>
        </p:nvSpPr>
        <p:spPr>
          <a:xfrm>
            <a:off x="990617" y="691850"/>
            <a:ext cx="8982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current through 8Ω resister using superposition theorem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20825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990600"/>
            <a:ext cx="9721215" cy="4525963"/>
          </a:xfrm>
        </p:spPr>
        <p:txBody>
          <a:bodyPr/>
          <a:lstStyle/>
          <a:p>
            <a:pPr algn="just"/>
            <a:r>
              <a:rPr lang="en-IN" dirty="0">
                <a:solidFill>
                  <a:schemeClr val="accent6"/>
                </a:solidFill>
              </a:rPr>
              <a:t>AC Circuits: </a:t>
            </a:r>
            <a:r>
              <a:rPr lang="en-IN" dirty="0"/>
              <a:t>A.C. Fundamentals: Equation of AC Voltage and current, waveform, time-</a:t>
            </a:r>
            <a:r>
              <a:rPr lang="en-IN" dirty="0" err="1"/>
              <a:t>period,frequency</a:t>
            </a:r>
            <a:r>
              <a:rPr lang="en-IN" dirty="0"/>
              <a:t>, amplitude, phase, phase difference, average value, RMS value, form factor, peak factor, Voltage and current relationship with </a:t>
            </a:r>
            <a:r>
              <a:rPr lang="en-IN" dirty="0" err="1"/>
              <a:t>phasor</a:t>
            </a:r>
            <a:r>
              <a:rPr lang="en-IN" dirty="0"/>
              <a:t> diagrams in R, L, and C circuits, Concept of Impedance, Active power, reactive power and apparent power, Concept of power factor (Simple Numerical problems).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D330-87D7-4A97-AB05-6396B44FD8DB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0"/>
            <a:ext cx="9508807" cy="6858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7030A0"/>
                </a:solidFill>
              </a:rPr>
              <a:t>AC Circuits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2286000"/>
            <a:ext cx="8737896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04875" y="685800"/>
            <a:ext cx="960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000" dirty="0"/>
              <a:t>Today, the vast majority of electrical power is generated, distributed, and consumed in the form of ac power.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/>
              <a:t>The term ‘ac’ means ‘alternating current’. Such a current reverses its direction periodically.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000" dirty="0"/>
              <a:t> In ac power, the voltages and currents vary with time </a:t>
            </a:r>
            <a:r>
              <a:rPr lang="en-IN" sz="2000" dirty="0" err="1"/>
              <a:t>sinusoidally</a:t>
            </a:r>
            <a:r>
              <a:rPr lang="en-IN" sz="2000" dirty="0"/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2438400"/>
            <a:ext cx="2609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9C2-FDE9-45F4-8157-69506393623F}" type="datetime5">
              <a:rPr lang="en-US" smtClean="0"/>
              <a:t>23-Apr-24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1447800"/>
            <a:ext cx="9220200" cy="353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" y="533400"/>
            <a:ext cx="31211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FB3D-91E8-45D5-98ED-1F767A9D8A95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63" y="814389"/>
            <a:ext cx="941742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95C-4B64-4ED8-8CF2-7BC1FE5F1E63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1066800"/>
            <a:ext cx="100869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304800"/>
            <a:ext cx="6134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9076" y="4876801"/>
            <a:ext cx="10286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The frequency of ac supply in India is 50 Hz, which corresponds to time period, T = 1/50 = 0.02 s or 20 ms.</a:t>
            </a:r>
          </a:p>
          <a:p>
            <a:r>
              <a:rPr lang="en-IN" sz="2000" dirty="0"/>
              <a:t>In USA, the frequency of ac supply is 60 Hz.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71C6-4026-4738-9569-080768444126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304800"/>
            <a:ext cx="999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1981200"/>
            <a:ext cx="9972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2819400"/>
            <a:ext cx="10058400" cy="83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075" y="3886200"/>
            <a:ext cx="922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FDAA-85E7-40BC-B143-B7D57BEECCDC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0"/>
            <a:ext cx="959191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4648200"/>
            <a:ext cx="449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D11-CDD5-4DD5-8341-1B76855E7A14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DED37-7F81-F47B-7830-E62FC983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13" y="547749"/>
            <a:ext cx="6326990" cy="576250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CCA9-BD5B-4B3B-B7CE-86A8EAB785E7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219200"/>
            <a:ext cx="7923809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904-597E-47CA-AEA2-FCA68FB795A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371600"/>
            <a:ext cx="811089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4" y="381000"/>
            <a:ext cx="404077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0275" y="2667000"/>
            <a:ext cx="59113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75" y="49530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5411-CECD-43ED-AC9D-6F9FFF8C1733}" type="datetime5">
              <a:rPr lang="en-US" smtClean="0"/>
              <a:t>23-Apr-24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57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550" y="4876800"/>
            <a:ext cx="449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FC36-011F-4E03-A1AD-FB31446E238F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609600"/>
            <a:ext cx="937675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581400"/>
            <a:ext cx="3276600" cy="26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6F1F-47AF-4A9A-868E-8B56FAF09CC0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BD3E9-7816-F98A-9322-249D6AB2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066800"/>
            <a:ext cx="9896475" cy="31506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E6C4-3FCC-4A71-96DC-D119E5C41A02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457200"/>
            <a:ext cx="929473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6D94-D137-433D-89BE-B7812F2CFB8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06" y="1042989"/>
            <a:ext cx="1031754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2C63-837D-4737-9904-FF63288BC2A2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28600"/>
            <a:ext cx="9284374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BE46-B907-44F6-BC35-380D3D89F4D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143000"/>
            <a:ext cx="9296399" cy="48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483D7-4264-3DA4-EA9A-85173463D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98" y="392537"/>
            <a:ext cx="4399696" cy="5021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3F87-07CE-4E38-9CA0-1867A9078A2B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457200"/>
            <a:ext cx="7010400" cy="618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F22A7-71DA-4832-8ACF-BD19C5484646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F8F5AE-FB2C-A875-3F55-4A3EF3F5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84" y="934910"/>
            <a:ext cx="9136392" cy="45613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33FE-EBF7-4E4B-9CD6-2F698188FE42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C827A-20C1-98DA-88F5-4DFB984C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28600"/>
            <a:ext cx="9366116" cy="629268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DCC9-5D95-4C2A-9DD4-1BFD62AEF145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189A4-2EB1-9CA2-BCE4-5ECAB8D6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03" y="227820"/>
            <a:ext cx="8829577" cy="64023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BDA8-F964-4DAC-B86C-A13F238BF6AF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E9718-7206-EE72-2032-39C79101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533400"/>
            <a:ext cx="9698922" cy="56414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607-3A7E-447C-8B2B-12D9CAF1005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609600"/>
            <a:ext cx="821642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1CE2-0546-4903-B4F8-25C5382A854D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609600"/>
            <a:ext cx="1004171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468F-8812-44A7-831A-9CC8600B2AD4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533400"/>
            <a:ext cx="9583187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ABDD-15C8-497D-8011-50F08411A15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66" y="995364"/>
            <a:ext cx="1016002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8A99-0245-4EBE-92DB-70BD68EBCE6D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17" y="609600"/>
            <a:ext cx="1027553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ACDD-5652-45C6-8DBD-40F333BA1F97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rgbClr val="7030A0"/>
                </a:solidFill>
              </a:rPr>
              <a:t>Types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Active Power (or) Real Power (or) Average Power</a:t>
            </a:r>
          </a:p>
          <a:p>
            <a:r>
              <a:rPr lang="en-IN" dirty="0"/>
              <a:t>Reactive Power</a:t>
            </a:r>
          </a:p>
          <a:p>
            <a:r>
              <a:rPr lang="en-IN" dirty="0"/>
              <a:t>Apparent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596-9F00-4FBD-AC43-FC88E50E0B93}" type="datetime5">
              <a:rPr lang="en-US" smtClean="0"/>
              <a:t>23-Apr-24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715962"/>
          </a:xfrm>
        </p:spPr>
        <p:txBody>
          <a:bodyPr>
            <a:normAutofit fontScale="90000"/>
          </a:bodyPr>
          <a:lstStyle/>
          <a:p>
            <a:r>
              <a:rPr lang="en-IN" b="1" dirty="0" err="1"/>
              <a:t>i</a:t>
            </a:r>
            <a:r>
              <a:rPr lang="en-IN" b="1" dirty="0"/>
              <a:t>) REAL POWER/TRUE POWER/ACTIVE POWER/USEFUL POWER (P):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1219201"/>
            <a:ext cx="9721215" cy="4419600"/>
          </a:xfrm>
        </p:spPr>
        <p:txBody>
          <a:bodyPr/>
          <a:lstStyle/>
          <a:p>
            <a:r>
              <a:rPr lang="en-IN" dirty="0"/>
              <a:t>The power which is actually consumed or utilized in an AC Circuit is called True power or Active Power or real power.</a:t>
            </a:r>
          </a:p>
          <a:p>
            <a:r>
              <a:rPr lang="en-IN" dirty="0"/>
              <a:t>The unit of Active or Real power is Watt.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6475" y="3657600"/>
            <a:ext cx="5924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3826-86C4-4FD4-955D-EC89D18A7EBA}" type="datetime5">
              <a:rPr lang="en-US" smtClean="0"/>
              <a:t>23-Apr-24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ii) REACTIVE POWER/USELESS POWER/WATT LESS POWER (Q):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powers that continuously bounce back and forth between source and load is known as reactive Power (Q).</a:t>
            </a:r>
          </a:p>
          <a:p>
            <a:r>
              <a:rPr lang="en-IN" dirty="0"/>
              <a:t>The unit of reactive power is </a:t>
            </a:r>
            <a:r>
              <a:rPr lang="en-IN" b="1" dirty="0"/>
              <a:t>Volt-Ampere reactive i.e. VAR</a:t>
            </a:r>
            <a:endParaRPr lang="en-IN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419600"/>
            <a:ext cx="3429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03AF-418C-4CEF-92ED-96385D9BAB75}" type="datetime5">
              <a:rPr lang="en-US" smtClean="0"/>
              <a:t>23-Apr-24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iii) APPARENT POWER/COMPLEX POWER (S):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combination of reactive power and true power is called apparent power.</a:t>
            </a:r>
          </a:p>
          <a:p>
            <a:r>
              <a:rPr lang="en-IN" dirty="0"/>
              <a:t>The unit of Apparent power (S) : </a:t>
            </a:r>
            <a:r>
              <a:rPr lang="en-IN" b="1" dirty="0"/>
              <a:t>VA</a:t>
            </a:r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5675" y="3650166"/>
            <a:ext cx="4404360" cy="107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045D3-0F6F-4E9A-AE9E-37449EC7369F}" type="datetime5">
              <a:rPr lang="en-US" smtClean="0"/>
              <a:t>23-Apr-24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231B5-E3BD-D43D-BB02-A28DDD04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2" y="861050"/>
            <a:ext cx="9848124" cy="461551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7190-7DBB-4150-BE78-69B333DA03FF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457200"/>
            <a:ext cx="9220200" cy="538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0740-3C0F-450F-A55F-6326FF42FD3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9F45A-F44A-22C6-F42C-5967BE9F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57200"/>
            <a:ext cx="10208626" cy="47481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9F15-9CA9-496F-B15B-9006616460FA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103461-7367-B0D6-B1C8-A0CA4F81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6" y="457200"/>
            <a:ext cx="10363200" cy="520987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3238-B3EB-49C3-A52B-C2DB89C0B228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F0736-4D38-38DD-4B14-877ACDA5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33400"/>
            <a:ext cx="8986496" cy="43706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85D5-D8C2-48DE-9033-0C1E9C878EAC}" type="datetime5">
              <a:rPr lang="en-US" smtClean="0"/>
              <a:t>23-Apr-24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BEEE UNIT-I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1768</Words>
  <Application>Microsoft Office PowerPoint</Application>
  <PresentationFormat>Custom</PresentationFormat>
  <Paragraphs>514</Paragraphs>
  <Slides>140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5" baseType="lpstr">
      <vt:lpstr>Arial</vt:lpstr>
      <vt:lpstr>Calibri</vt:lpstr>
      <vt:lpstr>Verdana</vt:lpstr>
      <vt:lpstr>Wingdings</vt:lpstr>
      <vt:lpstr>Office Theme</vt:lpstr>
      <vt:lpstr>BASIC ELECTRICAL &amp; ELECTRONICS ENGINEERING</vt:lpstr>
      <vt:lpstr>Course Objectives:</vt:lpstr>
      <vt:lpstr>Course Outcomes:</vt:lpstr>
      <vt:lpstr>PART A: BASIC ELECTRICAL ENGINEERING</vt:lpstr>
      <vt:lpstr>UNIT-I :  DC &amp; AC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CHARGE:</vt:lpstr>
      <vt:lpstr>PowerPoint Presentation</vt:lpstr>
      <vt:lpstr>PowerPoint Presentation</vt:lpstr>
      <vt:lpstr>PowerPoint Presentation</vt:lpstr>
      <vt:lpstr>Drift Voltage:</vt:lpstr>
      <vt:lpstr>Electric Current:</vt:lpstr>
      <vt:lpstr>PowerPoint Presentation</vt:lpstr>
      <vt:lpstr>PowerPoint Presentation</vt:lpstr>
      <vt:lpstr>VOLTAGE OR POTENTIAL:</vt:lpstr>
      <vt:lpstr>POWER:</vt:lpstr>
      <vt:lpstr>ENERGY:</vt:lpstr>
      <vt:lpstr>PowerPoint Presentation</vt:lpstr>
      <vt:lpstr>PowerPoint Presentation</vt:lpstr>
      <vt:lpstr>PowerPoint Presentation</vt:lpstr>
      <vt:lpstr>Types of Elements:</vt:lpstr>
      <vt:lpstr>Active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Power</vt:lpstr>
      <vt:lpstr>i) REAL POWER/TRUE POWER/ACTIVE POWER/USEFUL POWER (P):</vt:lpstr>
      <vt:lpstr>ii) REACTIVE POWER/USELESS POWER/WATT LESS POWER (Q):</vt:lpstr>
      <vt:lpstr>iii) APPARENT POWER/COMPLEX POWER (S):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Numerical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chary</dc:creator>
  <cp:lastModifiedBy>Hari-Sudhakar</cp:lastModifiedBy>
  <cp:revision>50</cp:revision>
  <dcterms:created xsi:type="dcterms:W3CDTF">2006-08-16T00:00:00Z</dcterms:created>
  <dcterms:modified xsi:type="dcterms:W3CDTF">2024-04-23T16:05:08Z</dcterms:modified>
</cp:coreProperties>
</file>